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F5F"/>
    <a:srgbClr val="D3D3D3"/>
    <a:srgbClr val="ECECEC"/>
    <a:srgbClr val="FFC000"/>
    <a:srgbClr val="0E717A"/>
    <a:srgbClr val="09444A"/>
    <a:srgbClr val="1DBCA6"/>
    <a:srgbClr val="177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0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12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160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426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704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070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27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41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0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4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1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626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58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45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42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72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16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5C6C2F6-6FD7-4A88-B4F2-0C08CAE00ED2}" type="datetimeFigureOut">
              <a:rPr lang="it-IT" smtClean="0"/>
              <a:t>12/04/2020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3FFB34-3261-448F-BB28-CD66731980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097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38.svg"/><Relationship Id="rId4" Type="http://schemas.openxmlformats.org/officeDocument/2006/relationships/image" Target="../media/image45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8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12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9.png"/><Relationship Id="rId7" Type="http://schemas.openxmlformats.org/officeDocument/2006/relationships/image" Target="../media/image3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4.svg"/><Relationship Id="rId7" Type="http://schemas.openxmlformats.org/officeDocument/2006/relationships/image" Target="../media/image3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37.png"/><Relationship Id="rId3" Type="http://schemas.openxmlformats.org/officeDocument/2006/relationships/image" Target="../media/image62.sv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4.svg"/><Relationship Id="rId7" Type="http://schemas.openxmlformats.org/officeDocument/2006/relationships/image" Target="../media/image8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38.svg"/><Relationship Id="rId4" Type="http://schemas.openxmlformats.org/officeDocument/2006/relationships/image" Target="../media/image83.sv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2.sv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91422CE-8A41-4D39-B3DA-00835F1E2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5" t="9091" r="421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pic>
        <p:nvPicPr>
          <p:cNvPr id="11" name="Elemento grafico 10" descr="Rinchiudere">
            <a:extLst>
              <a:ext uri="{FF2B5EF4-FFF2-40B4-BE49-F238E27FC236}">
                <a16:creationId xmlns:a16="http://schemas.microsoft.com/office/drawing/2014/main" id="{ADA9A0DE-754C-44D7-AAA5-D8871937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CB7F9648-DB1D-40CB-8354-4F1251A52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6809" y="4334608"/>
            <a:ext cx="2026892" cy="890954"/>
          </a:xfrm>
        </p:spPr>
        <p:txBody>
          <a:bodyPr/>
          <a:lstStyle/>
          <a:p>
            <a:r>
              <a:rPr lang="it-IT" dirty="0"/>
              <a:t>DC - 2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10A036-6DCE-4B31-9468-51B695BF4F4F}"/>
              </a:ext>
            </a:extLst>
          </p:cNvPr>
          <p:cNvSpPr txBox="1"/>
          <p:nvPr/>
        </p:nvSpPr>
        <p:spPr>
          <a:xfrm>
            <a:off x="8642293" y="5829300"/>
            <a:ext cx="348040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"/>
              </a:spcAft>
            </a:pPr>
            <a:r>
              <a:rPr lang="it-IT" i="1" dirty="0">
                <a:solidFill>
                  <a:srgbClr val="D3D3D3"/>
                </a:solidFill>
              </a:rPr>
              <a:t>Corso di Penetration Testing and Ethical Hacking</a:t>
            </a:r>
          </a:p>
          <a:p>
            <a:pPr algn="ctr">
              <a:spcAft>
                <a:spcPts val="120"/>
              </a:spcAft>
            </a:pPr>
            <a:r>
              <a:rPr lang="it-IT" sz="1400" i="1" dirty="0">
                <a:solidFill>
                  <a:srgbClr val="D3D3D3"/>
                </a:solidFill>
              </a:rPr>
              <a:t>Luca Izzo 0522500716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6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3. ENUMERATING TARGET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BF358430-74C4-4E11-87E6-C3C024E8AC57}"/>
              </a:ext>
            </a:extLst>
          </p:cNvPr>
          <p:cNvCxnSpPr>
            <a:cxnSpLocks/>
          </p:cNvCxnSpPr>
          <p:nvPr/>
        </p:nvCxnSpPr>
        <p:spPr>
          <a:xfrm>
            <a:off x="0" y="3776047"/>
            <a:ext cx="1050951" cy="189284"/>
          </a:xfrm>
          <a:prstGeom prst="curved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9C7299AE-83AB-40F7-BC6D-08B0515015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51" y="2404835"/>
            <a:ext cx="5411395" cy="3120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5BE0A90-D79F-4ECF-9717-90B2BDBD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495" y="3007935"/>
            <a:ext cx="3734321" cy="1914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B45F1D8D-B2CE-430B-8864-38411581E8FA}"/>
              </a:ext>
            </a:extLst>
          </p:cNvPr>
          <p:cNvSpPr/>
          <p:nvPr/>
        </p:nvSpPr>
        <p:spPr>
          <a:xfrm>
            <a:off x="3692769" y="4695092"/>
            <a:ext cx="290146" cy="227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3EB54B04-C4B8-48FB-B7A3-62C6831CC814}"/>
              </a:ext>
            </a:extLst>
          </p:cNvPr>
          <p:cNvCxnSpPr>
            <a:stCxn id="15" idx="6"/>
            <a:endCxn id="14" idx="2"/>
          </p:cNvCxnSpPr>
          <p:nvPr/>
        </p:nvCxnSpPr>
        <p:spPr>
          <a:xfrm>
            <a:off x="3982915" y="4808910"/>
            <a:ext cx="5749741" cy="113817"/>
          </a:xfrm>
          <a:prstGeom prst="curvedConnector4">
            <a:avLst>
              <a:gd name="adj1" fmla="val 33763"/>
              <a:gd name="adj2" fmla="val 3008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Elemento grafico 18" descr="Ricerca">
            <a:extLst>
              <a:ext uri="{FF2B5EF4-FFF2-40B4-BE49-F238E27FC236}">
                <a16:creationId xmlns:a16="http://schemas.microsoft.com/office/drawing/2014/main" id="{DA572161-C909-4CC5-8A23-8418717D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7661" y="4743050"/>
            <a:ext cx="914400" cy="914400"/>
          </a:xfrm>
          <a:prstGeom prst="rect">
            <a:avLst/>
          </a:prstGeom>
        </p:spPr>
      </p:pic>
      <p:pic>
        <p:nvPicPr>
          <p:cNvPr id="20" name="Elemento grafico 19" descr="Rinchiudere">
            <a:extLst>
              <a:ext uri="{FF2B5EF4-FFF2-40B4-BE49-F238E27FC236}">
                <a16:creationId xmlns:a16="http://schemas.microsoft.com/office/drawing/2014/main" id="{A4FF3EBB-BAB5-459C-B2B6-19C872927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1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4. VULNERABILITY MAPPING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922790-A50B-4E5A-B053-082224EC0831}"/>
              </a:ext>
            </a:extLst>
          </p:cNvPr>
          <p:cNvPicPr/>
          <p:nvPr/>
        </p:nvPicPr>
        <p:blipFill rotWithShape="1">
          <a:blip r:embed="rId2"/>
          <a:srcRect r="38458"/>
          <a:stretch/>
        </p:blipFill>
        <p:spPr>
          <a:xfrm>
            <a:off x="639074" y="2238849"/>
            <a:ext cx="3766441" cy="2101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775359E-922F-45C5-B028-EE1E65EAA2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2482" y="3289774"/>
            <a:ext cx="6120130" cy="3082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DC5E0333-0C1A-4FE9-A275-8C646C5EC12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 flipH="1" flipV="1">
            <a:off x="5131958" y="680111"/>
            <a:ext cx="1050925" cy="6270252"/>
          </a:xfrm>
          <a:prstGeom prst="curvedConnector5">
            <a:avLst>
              <a:gd name="adj1" fmla="val -21752"/>
              <a:gd name="adj2" fmla="val 40616"/>
              <a:gd name="adj3" fmla="val 121752"/>
            </a:avLst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Elemento grafico 14" descr="Computer">
            <a:extLst>
              <a:ext uri="{FF2B5EF4-FFF2-40B4-BE49-F238E27FC236}">
                <a16:creationId xmlns:a16="http://schemas.microsoft.com/office/drawing/2014/main" id="{42B07B7E-47D1-4D71-816D-94715CDBB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1798" y="3429000"/>
            <a:ext cx="914400" cy="914400"/>
          </a:xfrm>
          <a:prstGeom prst="rect">
            <a:avLst/>
          </a:prstGeom>
        </p:spPr>
      </p:pic>
      <p:pic>
        <p:nvPicPr>
          <p:cNvPr id="16" name="Elemento grafico 15" descr="Rinchiudere">
            <a:extLst>
              <a:ext uri="{FF2B5EF4-FFF2-40B4-BE49-F238E27FC236}">
                <a16:creationId xmlns:a16="http://schemas.microsoft.com/office/drawing/2014/main" id="{D2FB3C65-CD0A-48AA-A7F7-68DF48581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5. TARGET EXPLOITATION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1490985-B424-4EDF-995B-5AD656066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1838" y="2591427"/>
            <a:ext cx="4579998" cy="3673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61DDDF-7388-4F28-9432-27C46E48493E}"/>
              </a:ext>
            </a:extLst>
          </p:cNvPr>
          <p:cNvPicPr/>
          <p:nvPr/>
        </p:nvPicPr>
        <p:blipFill rotWithShape="1">
          <a:blip r:embed="rId3"/>
          <a:srcRect t="26283" r="52061"/>
          <a:stretch/>
        </p:blipFill>
        <p:spPr>
          <a:xfrm>
            <a:off x="7618973" y="2825612"/>
            <a:ext cx="2933922" cy="603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78BDA84-6564-4B08-9B85-5368C403458B}"/>
              </a:ext>
            </a:extLst>
          </p:cNvPr>
          <p:cNvPicPr/>
          <p:nvPr/>
        </p:nvPicPr>
        <p:blipFill rotWithShape="1">
          <a:blip r:embed="rId4"/>
          <a:srcRect r="44145"/>
          <a:stretch/>
        </p:blipFill>
        <p:spPr>
          <a:xfrm>
            <a:off x="7376725" y="4979506"/>
            <a:ext cx="3418418" cy="1365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6DCDAD44-9FBA-473B-A175-255DAC1539C1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5131836" y="3127306"/>
            <a:ext cx="2487137" cy="1300741"/>
          </a:xfrm>
          <a:prstGeom prst="bent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8FA5980-E14B-439F-A4D7-B34B04CA01E7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085934" y="3429000"/>
            <a:ext cx="0" cy="1550506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Sblocca">
            <a:extLst>
              <a:ext uri="{FF2B5EF4-FFF2-40B4-BE49-F238E27FC236}">
                <a16:creationId xmlns:a16="http://schemas.microsoft.com/office/drawing/2014/main" id="{A517B74A-0F81-4B16-BE2B-FA2A2F0D3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8734" y="3789377"/>
            <a:ext cx="914400" cy="914400"/>
          </a:xfrm>
          <a:prstGeom prst="rect">
            <a:avLst/>
          </a:prstGeom>
        </p:spPr>
      </p:pic>
      <p:pic>
        <p:nvPicPr>
          <p:cNvPr id="38" name="Elemento grafico 37" descr="Chiave">
            <a:extLst>
              <a:ext uri="{FF2B5EF4-FFF2-40B4-BE49-F238E27FC236}">
                <a16:creationId xmlns:a16="http://schemas.microsoft.com/office/drawing/2014/main" id="{B64E62E7-E3B4-41E4-947F-702372C50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8204" y="3332177"/>
            <a:ext cx="914400" cy="914400"/>
          </a:xfrm>
          <a:prstGeom prst="rect">
            <a:avLst/>
          </a:prstGeom>
        </p:spPr>
      </p:pic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9799D456-A3B4-42EB-8DE2-F243D6AA745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795143" y="5662131"/>
            <a:ext cx="1396857" cy="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8195B8AC-00FD-4B84-90F4-5AE2B7C88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5. TARGET EXPLOITATION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3B9977B-050B-4764-8F6E-5BE02560C237}"/>
              </a:ext>
            </a:extLst>
          </p:cNvPr>
          <p:cNvCxnSpPr>
            <a:cxnSpLocks/>
          </p:cNvCxnSpPr>
          <p:nvPr/>
        </p:nvCxnSpPr>
        <p:spPr>
          <a:xfrm>
            <a:off x="0" y="5662131"/>
            <a:ext cx="1477108" cy="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C83A4488-BD91-4311-B597-1C7954D9BA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7108" y="4488025"/>
            <a:ext cx="3329875" cy="2155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FC1B7AB-AAE6-47CC-BCC8-452B70A828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24" y="2313991"/>
            <a:ext cx="5544132" cy="3759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6722E426-D74C-4C69-AA7B-09D9E37F48A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4806983" y="4193635"/>
            <a:ext cx="1461441" cy="1372257"/>
          </a:xfrm>
          <a:prstGeom prst="bent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Elemento grafico 9" descr="Pubblico target">
            <a:extLst>
              <a:ext uri="{FF2B5EF4-FFF2-40B4-BE49-F238E27FC236}">
                <a16:creationId xmlns:a16="http://schemas.microsoft.com/office/drawing/2014/main" id="{9925EB43-AFB0-480E-B607-9A98B4840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0503" y="4447985"/>
            <a:ext cx="914400" cy="914400"/>
          </a:xfrm>
          <a:prstGeom prst="rect">
            <a:avLst/>
          </a:prstGeom>
        </p:spPr>
      </p:pic>
      <p:pic>
        <p:nvPicPr>
          <p:cNvPr id="21" name="Elemento grafico 20" descr="Sblocca">
            <a:extLst>
              <a:ext uri="{FF2B5EF4-FFF2-40B4-BE49-F238E27FC236}">
                <a16:creationId xmlns:a16="http://schemas.microsoft.com/office/drawing/2014/main" id="{B36C2952-3F72-4765-86B3-634F89423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6. PRIVILEGE ESCALATION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DB0E44-5D3A-45DC-8C33-1486A0B43ED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5" r="1404" b="1536"/>
          <a:stretch/>
        </p:blipFill>
        <p:spPr bwMode="auto">
          <a:xfrm>
            <a:off x="639075" y="2158471"/>
            <a:ext cx="5313318" cy="3041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C385D0-EE03-4115-A03D-698C59645929}"/>
              </a:ext>
            </a:extLst>
          </p:cNvPr>
          <p:cNvSpPr txBox="1"/>
          <p:nvPr/>
        </p:nvSpPr>
        <p:spPr>
          <a:xfrm>
            <a:off x="6282869" y="3039443"/>
            <a:ext cx="2000869" cy="94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:Set shell=/bin/sh </a:t>
            </a:r>
          </a:p>
          <a:p>
            <a:pPr lvl="0" algn="ctr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:shell</a:t>
            </a:r>
          </a:p>
          <a:p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FB97F56-15FE-40DE-988B-7C9D2DA6CA34}"/>
              </a:ext>
            </a:extLst>
          </p:cNvPr>
          <p:cNvPicPr/>
          <p:nvPr/>
        </p:nvPicPr>
        <p:blipFill rotWithShape="1">
          <a:blip r:embed="rId3"/>
          <a:srcRect r="68354"/>
          <a:stretch/>
        </p:blipFill>
        <p:spPr>
          <a:xfrm>
            <a:off x="8812481" y="2158471"/>
            <a:ext cx="1936749" cy="5302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BF1E514-D263-4B23-AC5F-B5ED35B7E3C0}"/>
              </a:ext>
            </a:extLst>
          </p:cNvPr>
          <p:cNvPicPr/>
          <p:nvPr/>
        </p:nvPicPr>
        <p:blipFill rotWithShape="1">
          <a:blip r:embed="rId4"/>
          <a:srcRect r="30166"/>
          <a:stretch/>
        </p:blipFill>
        <p:spPr>
          <a:xfrm>
            <a:off x="7643899" y="4682725"/>
            <a:ext cx="4273914" cy="517525"/>
          </a:xfrm>
          <a:prstGeom prst="rect">
            <a:avLst/>
          </a:prstGeom>
        </p:spPr>
      </p:pic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82BF5FD1-779B-40E4-B2FE-CF364E6CEA59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5952393" y="2423584"/>
            <a:ext cx="2860088" cy="1255777"/>
          </a:xfrm>
          <a:prstGeom prst="curved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163574AF-6326-4F3A-B2B1-1351DB3EA4A3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5400000">
            <a:off x="8783842" y="3685710"/>
            <a:ext cx="1994029" cy="12700"/>
          </a:xfrm>
          <a:prstGeom prst="curved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Elemento grafico 20" descr="Manette">
            <a:extLst>
              <a:ext uri="{FF2B5EF4-FFF2-40B4-BE49-F238E27FC236}">
                <a16:creationId xmlns:a16="http://schemas.microsoft.com/office/drawing/2014/main" id="{B7400C8D-9431-4E24-A836-14F307CBD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9492" y="3195218"/>
            <a:ext cx="914400" cy="914400"/>
          </a:xfrm>
          <a:prstGeom prst="rect">
            <a:avLst/>
          </a:prstGeom>
        </p:spPr>
      </p:pic>
      <p:pic>
        <p:nvPicPr>
          <p:cNvPr id="23" name="Elemento grafico 22" descr="Impronte di scarpe">
            <a:extLst>
              <a:ext uri="{FF2B5EF4-FFF2-40B4-BE49-F238E27FC236}">
                <a16:creationId xmlns:a16="http://schemas.microsoft.com/office/drawing/2014/main" id="{9341277A-23DD-4F90-B469-8A088762C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499753" y="5287402"/>
            <a:ext cx="549505" cy="549505"/>
          </a:xfrm>
          <a:prstGeom prst="rect">
            <a:avLst/>
          </a:prstGeom>
        </p:spPr>
      </p:pic>
      <p:pic>
        <p:nvPicPr>
          <p:cNvPr id="25" name="Elemento grafico 24" descr="Impronte di scarpe">
            <a:extLst>
              <a:ext uri="{FF2B5EF4-FFF2-40B4-BE49-F238E27FC236}">
                <a16:creationId xmlns:a16="http://schemas.microsoft.com/office/drawing/2014/main" id="{1283A800-F950-4F25-8CB7-F5389A894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10049258" y="5617080"/>
            <a:ext cx="549505" cy="549505"/>
          </a:xfrm>
          <a:prstGeom prst="rect">
            <a:avLst/>
          </a:prstGeom>
        </p:spPr>
      </p:pic>
      <p:pic>
        <p:nvPicPr>
          <p:cNvPr id="28" name="Elemento grafico 27" descr="Impronte di scarpe">
            <a:extLst>
              <a:ext uri="{FF2B5EF4-FFF2-40B4-BE49-F238E27FC236}">
                <a16:creationId xmlns:a16="http://schemas.microsoft.com/office/drawing/2014/main" id="{BB3A3617-0C5B-4C61-B635-D448A110D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10792925" y="5617079"/>
            <a:ext cx="549505" cy="549505"/>
          </a:xfrm>
          <a:prstGeom prst="rect">
            <a:avLst/>
          </a:prstGeom>
        </p:spPr>
      </p:pic>
      <p:pic>
        <p:nvPicPr>
          <p:cNvPr id="29" name="Elemento grafico 28" descr="Impronte di scarpe">
            <a:extLst>
              <a:ext uri="{FF2B5EF4-FFF2-40B4-BE49-F238E27FC236}">
                <a16:creationId xmlns:a16="http://schemas.microsoft.com/office/drawing/2014/main" id="{98D6F571-C9C6-4D9B-BBC4-ED21045BC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11536592" y="5617079"/>
            <a:ext cx="549505" cy="549505"/>
          </a:xfrm>
          <a:prstGeom prst="rect">
            <a:avLst/>
          </a:prstGeom>
        </p:spPr>
      </p:pic>
      <p:pic>
        <p:nvPicPr>
          <p:cNvPr id="30" name="Elemento grafico 29" descr="Sblocca">
            <a:extLst>
              <a:ext uri="{FF2B5EF4-FFF2-40B4-BE49-F238E27FC236}">
                <a16:creationId xmlns:a16="http://schemas.microsoft.com/office/drawing/2014/main" id="{0ADF094C-6B9E-486A-BBBC-DEBF0365B0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6. PRIVILEGE ESCALATION</a:t>
            </a:r>
          </a:p>
        </p:txBody>
      </p:sp>
      <p:pic>
        <p:nvPicPr>
          <p:cNvPr id="23" name="Elemento grafico 22" descr="Impronte di scarpe">
            <a:extLst>
              <a:ext uri="{FF2B5EF4-FFF2-40B4-BE49-F238E27FC236}">
                <a16:creationId xmlns:a16="http://schemas.microsoft.com/office/drawing/2014/main" id="{9341277A-23DD-4F90-B469-8A088762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4746" y="5039991"/>
            <a:ext cx="549505" cy="549505"/>
          </a:xfrm>
          <a:prstGeom prst="rect">
            <a:avLst/>
          </a:prstGeom>
        </p:spPr>
      </p:pic>
      <p:pic>
        <p:nvPicPr>
          <p:cNvPr id="25" name="Elemento grafico 24" descr="Impronte di scarpe">
            <a:extLst>
              <a:ext uri="{FF2B5EF4-FFF2-40B4-BE49-F238E27FC236}">
                <a16:creationId xmlns:a16="http://schemas.microsoft.com/office/drawing/2014/main" id="{1283A800-F950-4F25-8CB7-F5389A894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849570" y="5617079"/>
            <a:ext cx="549505" cy="549505"/>
          </a:xfrm>
          <a:prstGeom prst="rect">
            <a:avLst/>
          </a:prstGeom>
        </p:spPr>
      </p:pic>
      <p:pic>
        <p:nvPicPr>
          <p:cNvPr id="28" name="Elemento grafico 27" descr="Impronte di scarpe">
            <a:extLst>
              <a:ext uri="{FF2B5EF4-FFF2-40B4-BE49-F238E27FC236}">
                <a16:creationId xmlns:a16="http://schemas.microsoft.com/office/drawing/2014/main" id="{BB3A3617-0C5B-4C61-B635-D448A110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1593237" y="5617079"/>
            <a:ext cx="549505" cy="549505"/>
          </a:xfrm>
          <a:prstGeom prst="rect">
            <a:avLst/>
          </a:prstGeom>
        </p:spPr>
      </p:pic>
      <p:pic>
        <p:nvPicPr>
          <p:cNvPr id="29" name="Elemento grafico 28" descr="Impronte di scarpe">
            <a:extLst>
              <a:ext uri="{FF2B5EF4-FFF2-40B4-BE49-F238E27FC236}">
                <a16:creationId xmlns:a16="http://schemas.microsoft.com/office/drawing/2014/main" id="{98D6F571-C9C6-4D9B-BBC4-ED21045B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89569" y="5617079"/>
            <a:ext cx="549505" cy="5495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3A1DCE6-9994-4844-92DF-1BC82AA45760}"/>
              </a:ext>
            </a:extLst>
          </p:cNvPr>
          <p:cNvPicPr/>
          <p:nvPr/>
        </p:nvPicPr>
        <p:blipFill rotWithShape="1">
          <a:blip r:embed="rId4"/>
          <a:srcRect r="49731"/>
          <a:stretch/>
        </p:blipFill>
        <p:spPr>
          <a:xfrm>
            <a:off x="639074" y="3731008"/>
            <a:ext cx="2837507" cy="116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AFD00-D7D3-4434-9950-2CFC8E0E392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18330" y="3237411"/>
            <a:ext cx="2309962" cy="217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420B303-2F17-43C6-8CB3-3E7C6FE1B89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58069" y="3455342"/>
            <a:ext cx="3191304" cy="177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AB2FFD7-07A4-4676-A129-CC99ED94F3D8}"/>
              </a:ext>
            </a:extLst>
          </p:cNvPr>
          <p:cNvPicPr/>
          <p:nvPr/>
        </p:nvPicPr>
        <p:blipFill rotWithShape="1">
          <a:blip r:embed="rId7"/>
          <a:srcRect r="49728"/>
          <a:stretch/>
        </p:blipFill>
        <p:spPr>
          <a:xfrm>
            <a:off x="4359861" y="3058969"/>
            <a:ext cx="3472275" cy="2509302"/>
          </a:xfrm>
          <a:prstGeom prst="rect">
            <a:avLst/>
          </a:prstGeom>
        </p:spPr>
      </p:pic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3741B6F2-28B5-4914-93FC-22B2211BF871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5400000" flipH="1" flipV="1">
            <a:off x="5818771" y="-523531"/>
            <a:ext cx="493597" cy="8015483"/>
          </a:xfrm>
          <a:prstGeom prst="bentConnector3">
            <a:avLst>
              <a:gd name="adj1" fmla="val 262096"/>
            </a:avLst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0B509FD3-02D9-46BB-B061-C2D9314056F2}"/>
              </a:ext>
            </a:extLst>
          </p:cNvPr>
          <p:cNvCxnSpPr>
            <a:stCxn id="20" idx="2"/>
            <a:endCxn id="22" idx="2"/>
          </p:cNvCxnSpPr>
          <p:nvPr/>
        </p:nvCxnSpPr>
        <p:spPr>
          <a:xfrm rot="5400000">
            <a:off x="7955401" y="3369951"/>
            <a:ext cx="338918" cy="4057722"/>
          </a:xfrm>
          <a:prstGeom prst="bentConnector3">
            <a:avLst>
              <a:gd name="adj1" fmla="val 372394"/>
            </a:avLst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Elemento grafico 32" descr="Prigione">
            <a:extLst>
              <a:ext uri="{FF2B5EF4-FFF2-40B4-BE49-F238E27FC236}">
                <a16:creationId xmlns:a16="http://schemas.microsoft.com/office/drawing/2014/main" id="{4869290E-4B1A-4B1A-8A21-A7AF1CA54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8369" y="1990380"/>
            <a:ext cx="914400" cy="914400"/>
          </a:xfrm>
          <a:prstGeom prst="rect">
            <a:avLst/>
          </a:prstGeom>
        </p:spPr>
      </p:pic>
      <p:pic>
        <p:nvPicPr>
          <p:cNvPr id="35" name="Elemento grafico 34" descr="Ghirlanda">
            <a:extLst>
              <a:ext uri="{FF2B5EF4-FFF2-40B4-BE49-F238E27FC236}">
                <a16:creationId xmlns:a16="http://schemas.microsoft.com/office/drawing/2014/main" id="{BC5356C3-B742-43DD-AE47-EF1C5AB4F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2136" y="5891831"/>
            <a:ext cx="914400" cy="914400"/>
          </a:xfrm>
          <a:prstGeom prst="rect">
            <a:avLst/>
          </a:prstGeom>
        </p:spPr>
      </p:pic>
      <p:pic>
        <p:nvPicPr>
          <p:cNvPr id="37" name="Elemento grafico 36" descr="Sblocca">
            <a:extLst>
              <a:ext uri="{FF2B5EF4-FFF2-40B4-BE49-F238E27FC236}">
                <a16:creationId xmlns:a16="http://schemas.microsoft.com/office/drawing/2014/main" id="{E8FFBC56-0617-4075-BB69-E7DE99369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7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B88FBA-027E-412C-8FE8-E7B6FAB61F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97" y="2416793"/>
            <a:ext cx="6125210" cy="11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EAF3AA-E262-4AC6-977D-1072562514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62710" y="4443930"/>
            <a:ext cx="5620385" cy="64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9370FF6-ADF5-4CB6-B99B-003EB432B2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25016" y="5961797"/>
            <a:ext cx="4295775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DBB796F-8407-4D58-9295-CA412002505E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5972902" y="3573763"/>
            <a:ext cx="1" cy="870167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52AEF8A-5321-46B7-8E2D-0AF8C6F857E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5972903" y="5091630"/>
            <a:ext cx="1" cy="870167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Elemento grafico 21" descr="Programmatore">
            <a:extLst>
              <a:ext uri="{FF2B5EF4-FFF2-40B4-BE49-F238E27FC236}">
                <a16:creationId xmlns:a16="http://schemas.microsoft.com/office/drawing/2014/main" id="{984521FB-EBE0-4C41-8979-BF13AFFED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993" y="1265273"/>
            <a:ext cx="914400" cy="9144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12F693-A529-4CCA-93DF-355E05427275}"/>
              </a:ext>
            </a:extLst>
          </p:cNvPr>
          <p:cNvSpPr txBox="1"/>
          <p:nvPr/>
        </p:nvSpPr>
        <p:spPr>
          <a:xfrm>
            <a:off x="275951" y="3429000"/>
            <a:ext cx="20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260535" y="957782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offense side</a:t>
            </a:r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B492DF8-5DB4-4548-8468-1852F18A31C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120791" y="6166585"/>
            <a:ext cx="4071209" cy="0"/>
          </a:xfrm>
          <a:prstGeom prst="line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Elemento grafico 36" descr="Sblocca">
            <a:extLst>
              <a:ext uri="{FF2B5EF4-FFF2-40B4-BE49-F238E27FC236}">
                <a16:creationId xmlns:a16="http://schemas.microsoft.com/office/drawing/2014/main" id="{91F66180-7C47-49F8-AB2B-C038ED8D0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12F693-A529-4CCA-93DF-355E05427275}"/>
              </a:ext>
            </a:extLst>
          </p:cNvPr>
          <p:cNvSpPr txBox="1"/>
          <p:nvPr/>
        </p:nvSpPr>
        <p:spPr>
          <a:xfrm>
            <a:off x="275951" y="3429000"/>
            <a:ext cx="20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337479" y="957782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victim side</a:t>
            </a:r>
          </a:p>
        </p:txBody>
      </p:sp>
      <p:pic>
        <p:nvPicPr>
          <p:cNvPr id="6" name="Elemento grafico 5" descr="Badge dipendente">
            <a:extLst>
              <a:ext uri="{FF2B5EF4-FFF2-40B4-BE49-F238E27FC236}">
                <a16:creationId xmlns:a16="http://schemas.microsoft.com/office/drawing/2014/main" id="{51D45A1F-786E-4080-9A83-C3DACB5E8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386" y="1313347"/>
            <a:ext cx="688805" cy="688805"/>
          </a:xfrm>
          <a:prstGeom prst="rect">
            <a:avLst/>
          </a:prstGeom>
        </p:spPr>
      </p:pic>
      <p:pic>
        <p:nvPicPr>
          <p:cNvPr id="8" name="Immagine 7" descr="Immagine che contiene screenshot, monitor, telefono, sedendo&#10;&#10;Descrizione generata automaticamente">
            <a:extLst>
              <a:ext uri="{FF2B5EF4-FFF2-40B4-BE49-F238E27FC236}">
                <a16:creationId xmlns:a16="http://schemas.microsoft.com/office/drawing/2014/main" id="{BE688209-0E57-4B07-B26D-8D2E6CE02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5" y="2180110"/>
            <a:ext cx="5791088" cy="4098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490F5C3-F3D4-4F79-B2AC-CEE28ADBB968}"/>
              </a:ext>
            </a:extLst>
          </p:cNvPr>
          <p:cNvSpPr/>
          <p:nvPr/>
        </p:nvSpPr>
        <p:spPr>
          <a:xfrm>
            <a:off x="3200455" y="4765431"/>
            <a:ext cx="2787107" cy="14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Elemento grafico 13" descr="Vietato">
            <a:extLst>
              <a:ext uri="{FF2B5EF4-FFF2-40B4-BE49-F238E27FC236}">
                <a16:creationId xmlns:a16="http://schemas.microsoft.com/office/drawing/2014/main" id="{0CBF78D9-2A12-4372-BFD0-7EF8C8415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999" y="4985238"/>
            <a:ext cx="914400" cy="9144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5E83C7A-6496-4645-9F2B-9325B66CB705}"/>
              </a:ext>
            </a:extLst>
          </p:cNvPr>
          <p:cNvSpPr/>
          <p:nvPr/>
        </p:nvSpPr>
        <p:spPr>
          <a:xfrm>
            <a:off x="6268915" y="5398477"/>
            <a:ext cx="536331" cy="967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Elemento grafico 27" descr="Sblocca">
            <a:extLst>
              <a:ext uri="{FF2B5EF4-FFF2-40B4-BE49-F238E27FC236}">
                <a16:creationId xmlns:a16="http://schemas.microsoft.com/office/drawing/2014/main" id="{3B7E74EE-7FD0-4CAD-88DA-835F8E12B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pic>
        <p:nvPicPr>
          <p:cNvPr id="22" name="Elemento grafico 21" descr="Programmatore">
            <a:extLst>
              <a:ext uri="{FF2B5EF4-FFF2-40B4-BE49-F238E27FC236}">
                <a16:creationId xmlns:a16="http://schemas.microsoft.com/office/drawing/2014/main" id="{984521FB-EBE0-4C41-8979-BF13AFFE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993" y="1265273"/>
            <a:ext cx="914400" cy="9144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260535" y="957782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offense side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C5D78B3-CBED-4886-9B76-08CFBC48E4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33824" y="3613666"/>
            <a:ext cx="4324350" cy="581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F4C44C0-2393-4F84-BD78-8383AC4ACA03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258174" y="3894992"/>
            <a:ext cx="3933826" cy="9187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Elemento grafico 13" descr="Cronometro">
            <a:extLst>
              <a:ext uri="{FF2B5EF4-FFF2-40B4-BE49-F238E27FC236}">
                <a16:creationId xmlns:a16="http://schemas.microsoft.com/office/drawing/2014/main" id="{CA2B9AEC-7B48-4A17-AE37-8977115AF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5899" y="3314701"/>
            <a:ext cx="914400" cy="914400"/>
          </a:xfrm>
          <a:prstGeom prst="rect">
            <a:avLst/>
          </a:prstGeom>
        </p:spPr>
      </p:pic>
      <p:pic>
        <p:nvPicPr>
          <p:cNvPr id="16" name="Elemento grafico 15" descr="Clessidra">
            <a:extLst>
              <a:ext uri="{FF2B5EF4-FFF2-40B4-BE49-F238E27FC236}">
                <a16:creationId xmlns:a16="http://schemas.microsoft.com/office/drawing/2014/main" id="{D8CFA2F2-9F5B-426E-B37E-78B894F02A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1953" y="4015155"/>
            <a:ext cx="427892" cy="427892"/>
          </a:xfrm>
          <a:prstGeom prst="rect">
            <a:avLst/>
          </a:prstGeom>
        </p:spPr>
      </p:pic>
      <p:pic>
        <p:nvPicPr>
          <p:cNvPr id="19" name="Elemento grafico 18" descr="Lampadina">
            <a:extLst>
              <a:ext uri="{FF2B5EF4-FFF2-40B4-BE49-F238E27FC236}">
                <a16:creationId xmlns:a16="http://schemas.microsoft.com/office/drawing/2014/main" id="{CE8A8889-8A82-4CA6-8C44-57B369CD1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8192" y="1288680"/>
            <a:ext cx="304801" cy="304801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715759A-0F86-452C-915B-06F898A5F4D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095999" y="4194691"/>
            <a:ext cx="0" cy="266330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Elemento grafico 31" descr="Scatola">
            <a:extLst>
              <a:ext uri="{FF2B5EF4-FFF2-40B4-BE49-F238E27FC236}">
                <a16:creationId xmlns:a16="http://schemas.microsoft.com/office/drawing/2014/main" id="{331CBADC-477F-4F3E-89BF-34E4B56195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0250"/>
            <a:ext cx="914400" cy="914400"/>
          </a:xfrm>
          <a:prstGeom prst="rect">
            <a:avLst/>
          </a:prstGeom>
        </p:spPr>
      </p:pic>
      <p:pic>
        <p:nvPicPr>
          <p:cNvPr id="33" name="Elemento grafico 32" descr="Sblocca">
            <a:extLst>
              <a:ext uri="{FF2B5EF4-FFF2-40B4-BE49-F238E27FC236}">
                <a16:creationId xmlns:a16="http://schemas.microsoft.com/office/drawing/2014/main" id="{0A996B58-201B-4007-B652-1A65FF8DB5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337479" y="957782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victim side</a:t>
            </a:r>
          </a:p>
        </p:txBody>
      </p:sp>
      <p:pic>
        <p:nvPicPr>
          <p:cNvPr id="6" name="Elemento grafico 5" descr="Badge dipendente">
            <a:extLst>
              <a:ext uri="{FF2B5EF4-FFF2-40B4-BE49-F238E27FC236}">
                <a16:creationId xmlns:a16="http://schemas.microsoft.com/office/drawing/2014/main" id="{51D45A1F-786E-4080-9A83-C3DACB5E8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386" y="1313347"/>
            <a:ext cx="688805" cy="688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B34A3DD-5267-4384-8725-2664AC217C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5934" y="2491764"/>
            <a:ext cx="6120130" cy="147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F5EEDF0-90B7-47EA-A220-CEF65983F94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35934" y="5017235"/>
            <a:ext cx="6120130" cy="114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480E28C2-C7DC-467E-A724-925A82B139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01763" y="3961790"/>
            <a:ext cx="2206868" cy="1055448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Elemento grafico 29" descr="Carrello portapacchi">
            <a:extLst>
              <a:ext uri="{FF2B5EF4-FFF2-40B4-BE49-F238E27FC236}">
                <a16:creationId xmlns:a16="http://schemas.microsoft.com/office/drawing/2014/main" id="{0BF45E25-5B4B-463B-B7A7-32A1F7DDC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4373" y="4123591"/>
            <a:ext cx="743989" cy="74398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3D56F3C-D0D1-4D93-BC26-7515E5B3BC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35935" y="2854325"/>
            <a:ext cx="6120130" cy="1149350"/>
          </a:xfrm>
          <a:prstGeom prst="rect">
            <a:avLst/>
          </a:prstGeom>
        </p:spPr>
      </p:pic>
      <p:pic>
        <p:nvPicPr>
          <p:cNvPr id="32" name="Elemento grafico 31" descr="Sblocca">
            <a:extLst>
              <a:ext uri="{FF2B5EF4-FFF2-40B4-BE49-F238E27FC236}">
                <a16:creationId xmlns:a16="http://schemas.microsoft.com/office/drawing/2014/main" id="{94567D10-9C61-48B9-8910-5F22C92D3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DE1CD-2FDC-44F2-9666-EFA8000F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cs typeface="Times New Roman" panose="02020603050405020304" pitchFamily="18" charset="0"/>
              </a:rPr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95AD38-FD3F-4D97-8427-4B0FF1AA9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Assessment e Penetration Testing </a:t>
            </a:r>
          </a:p>
          <a:p>
            <a:pPr marL="0" indent="0" algn="ctr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della macchina vulnerabile «DC-2»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D955FE-1A38-4C6F-8FD2-6A25FB3F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24358"/>
            <a:ext cx="3976788" cy="40892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AutoShape 2" descr="Strategie di penetration testing : La via migliore per proteggersi.">
            <a:extLst>
              <a:ext uri="{FF2B5EF4-FFF2-40B4-BE49-F238E27FC236}">
                <a16:creationId xmlns:a16="http://schemas.microsoft.com/office/drawing/2014/main" id="{F09302AF-8AE7-4578-94F1-8E71ED4F69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8" name="Elemento grafico 37" descr="Rinchiudere">
            <a:extLst>
              <a:ext uri="{FF2B5EF4-FFF2-40B4-BE49-F238E27FC236}">
                <a16:creationId xmlns:a16="http://schemas.microsoft.com/office/drawing/2014/main" id="{8AB1F1C3-09B1-419C-B2EA-4DE8CF65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101915" y="780322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offense side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BA3D-4163-4393-A73E-F0FB9A650D26}"/>
              </a:ext>
            </a:extLst>
          </p:cNvPr>
          <p:cNvPicPr/>
          <p:nvPr/>
        </p:nvPicPr>
        <p:blipFill rotWithShape="1">
          <a:blip r:embed="rId2"/>
          <a:srcRect t="7865"/>
          <a:stretch/>
        </p:blipFill>
        <p:spPr>
          <a:xfrm>
            <a:off x="3035933" y="4354682"/>
            <a:ext cx="6120130" cy="95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Elemento grafico 4" descr="Cuffie">
            <a:extLst>
              <a:ext uri="{FF2B5EF4-FFF2-40B4-BE49-F238E27FC236}">
                <a16:creationId xmlns:a16="http://schemas.microsoft.com/office/drawing/2014/main" id="{71192761-C796-42C1-A3B6-F8DC0EA4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2417" y="2360323"/>
            <a:ext cx="687165" cy="451377"/>
          </a:xfrm>
          <a:prstGeom prst="rect">
            <a:avLst/>
          </a:prstGeom>
        </p:spPr>
      </p:pic>
      <p:pic>
        <p:nvPicPr>
          <p:cNvPr id="22" name="Elemento grafico 21" descr="Programmatore">
            <a:extLst>
              <a:ext uri="{FF2B5EF4-FFF2-40B4-BE49-F238E27FC236}">
                <a16:creationId xmlns:a16="http://schemas.microsoft.com/office/drawing/2014/main" id="{984521FB-EBE0-4C41-8979-BF13AFFED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2360323"/>
            <a:ext cx="914400" cy="9144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392EEB8-77E8-40B3-878A-004FDB3BB476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flipH="1">
            <a:off x="6095998" y="3274723"/>
            <a:ext cx="1" cy="1079959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Elemento grafico 9" descr="Voce">
            <a:extLst>
              <a:ext uri="{FF2B5EF4-FFF2-40B4-BE49-F238E27FC236}">
                <a16:creationId xmlns:a16="http://schemas.microsoft.com/office/drawing/2014/main" id="{DDD71E39-5CCF-4882-B905-254296A0E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2924" y="3541751"/>
            <a:ext cx="586149" cy="586149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C5B2965-8F10-4958-8DE6-7FBEEC077F1F}"/>
              </a:ext>
            </a:extLst>
          </p:cNvPr>
          <p:cNvCxnSpPr>
            <a:cxnSpLocks/>
          </p:cNvCxnSpPr>
          <p:nvPr/>
        </p:nvCxnSpPr>
        <p:spPr>
          <a:xfrm>
            <a:off x="9156063" y="4830919"/>
            <a:ext cx="3035937" cy="0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Elemento grafico 24" descr="Sblocca">
            <a:extLst>
              <a:ext uri="{FF2B5EF4-FFF2-40B4-BE49-F238E27FC236}">
                <a16:creationId xmlns:a16="http://schemas.microsoft.com/office/drawing/2014/main" id="{D560ABA8-BA9C-4B46-87BC-BAA1D32C7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7. MAINTAINING ACCESS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D3D3D3"/>
                </a:solidFill>
              </a:rPr>
              <a:t> 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B0EEF3-7C97-4C98-824B-F4BB554724A0}"/>
              </a:ext>
            </a:extLst>
          </p:cNvPr>
          <p:cNvSpPr/>
          <p:nvPr/>
        </p:nvSpPr>
        <p:spPr>
          <a:xfrm rot="21291631">
            <a:off x="1101915" y="780322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"/>
              </a:spcAft>
              <a:buClr>
                <a:prstClr val="white"/>
              </a:buClr>
              <a:buSzPct val="100000"/>
            </a:pPr>
            <a:r>
              <a:rPr lang="it-IT" cap="small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580000" scaled="0"/>
                  <a:tileRect/>
                </a:gradFill>
              </a:rPr>
              <a:t>offense side</a:t>
            </a:r>
          </a:p>
        </p:txBody>
      </p:sp>
      <p:pic>
        <p:nvPicPr>
          <p:cNvPr id="22" name="Elemento grafico 21" descr="Programmatore">
            <a:extLst>
              <a:ext uri="{FF2B5EF4-FFF2-40B4-BE49-F238E27FC236}">
                <a16:creationId xmlns:a16="http://schemas.microsoft.com/office/drawing/2014/main" id="{984521FB-EBE0-4C41-8979-BF13AFFE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993" y="1036426"/>
            <a:ext cx="914400" cy="9144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8FCB175-0269-4F2A-9ADF-0CE56C085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281" y="2169309"/>
            <a:ext cx="6147435" cy="4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7DB013A-B10E-4984-9EA1-5E03B2D8FCF8}"/>
              </a:ext>
            </a:extLst>
          </p:cNvPr>
          <p:cNvCxnSpPr>
            <a:cxnSpLocks/>
          </p:cNvCxnSpPr>
          <p:nvPr/>
        </p:nvCxnSpPr>
        <p:spPr>
          <a:xfrm flipV="1">
            <a:off x="0" y="4830917"/>
            <a:ext cx="3675185" cy="2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42CA2403-B9FE-42AD-9AB0-48E3515DA8BB}"/>
              </a:ext>
            </a:extLst>
          </p:cNvPr>
          <p:cNvCxnSpPr>
            <a:cxnSpLocks/>
          </p:cNvCxnSpPr>
          <p:nvPr/>
        </p:nvCxnSpPr>
        <p:spPr>
          <a:xfrm>
            <a:off x="2395395" y="1504037"/>
            <a:ext cx="1590107" cy="1038559"/>
          </a:xfrm>
          <a:prstGeom prst="curvedConnector3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Elemento grafico 9" descr="Voce">
            <a:extLst>
              <a:ext uri="{FF2B5EF4-FFF2-40B4-BE49-F238E27FC236}">
                <a16:creationId xmlns:a16="http://schemas.microsoft.com/office/drawing/2014/main" id="{DDD71E39-5CCF-4882-B905-254296A0E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817" y="4537843"/>
            <a:ext cx="586149" cy="586149"/>
          </a:xfrm>
          <a:prstGeom prst="rect">
            <a:avLst/>
          </a:prstGeom>
        </p:spPr>
      </p:pic>
      <p:pic>
        <p:nvPicPr>
          <p:cNvPr id="25" name="Elemento grafico 24" descr="Sblocca">
            <a:extLst>
              <a:ext uri="{FF2B5EF4-FFF2-40B4-BE49-F238E27FC236}">
                <a16:creationId xmlns:a16="http://schemas.microsoft.com/office/drawing/2014/main" id="{7D943116-FEDD-4A30-A474-30BA415A3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circuito, elettronico, edificio&#10;&#10;Descrizione generata automaticamente">
            <a:extLst>
              <a:ext uri="{FF2B5EF4-FFF2-40B4-BE49-F238E27FC236}">
                <a16:creationId xmlns:a16="http://schemas.microsoft.com/office/drawing/2014/main" id="{7473397A-37F9-4045-A59B-6FDD0455B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853AD9-E7E9-4C12-BDF6-F50DB93DCEBD}"/>
              </a:ext>
            </a:extLst>
          </p:cNvPr>
          <p:cNvSpPr txBox="1"/>
          <p:nvPr/>
        </p:nvSpPr>
        <p:spPr>
          <a:xfrm>
            <a:off x="1371600" y="75613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>
                <a:solidFill>
                  <a:srgbClr val="D3D3D3"/>
                </a:solidFill>
              </a:rPr>
              <a:t> </a:t>
            </a:r>
          </a:p>
        </p:txBody>
      </p:sp>
      <p:pic>
        <p:nvPicPr>
          <p:cNvPr id="25" name="Elemento grafico 24" descr="Sblocca">
            <a:extLst>
              <a:ext uri="{FF2B5EF4-FFF2-40B4-BE49-F238E27FC236}">
                <a16:creationId xmlns:a16="http://schemas.microsoft.com/office/drawing/2014/main" id="{7D943116-FEDD-4A30-A474-30BA415A3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4207" y="75953"/>
            <a:ext cx="347455" cy="34745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017044-ABCF-4242-A152-C87E2A30B0C6}"/>
              </a:ext>
            </a:extLst>
          </p:cNvPr>
          <p:cNvSpPr/>
          <p:nvPr/>
        </p:nvSpPr>
        <p:spPr>
          <a:xfrm>
            <a:off x="4483337" y="2844225"/>
            <a:ext cx="3225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b="1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THE END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91521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960" y="829408"/>
            <a:ext cx="4468079" cy="929054"/>
          </a:xfrm>
        </p:spPr>
        <p:txBody>
          <a:bodyPr/>
          <a:lstStyle/>
          <a:p>
            <a:pPr algn="ctr"/>
            <a:r>
              <a:rPr lang="it-IT" b="1" dirty="0"/>
              <a:t>fasi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7FF182-4AD9-43BD-A4B3-14DF6A50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960" y="2303583"/>
            <a:ext cx="4910903" cy="372500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Recupero indirizzo IP target;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Scansione di rete (Nmap);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Enumerazione Utente (WPscan);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Creazione Wordlist (CeWl);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Cracking WordPress passwords;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Attacco tramite SSH;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Evasione shell limitata;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Aumento dei privilegi;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sz="1800" dirty="0">
                <a:effectLst/>
              </a:rPr>
              <a:t>Mantenimento accesso tramite Backdoor;</a:t>
            </a:r>
          </a:p>
          <a:p>
            <a:endParaRPr lang="it-IT" dirty="0"/>
          </a:p>
        </p:txBody>
      </p:sp>
      <p:pic>
        <p:nvPicPr>
          <p:cNvPr id="4" name="Elemento grafico 3" descr="Rinchiudere">
            <a:extLst>
              <a:ext uri="{FF2B5EF4-FFF2-40B4-BE49-F238E27FC236}">
                <a16:creationId xmlns:a16="http://schemas.microsoft.com/office/drawing/2014/main" id="{18AD434F-E047-4DBC-BB82-907957F9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7640DEC-97A2-496C-B454-5B165BB6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71F6BF-157D-4CB1-882A-83C921FD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1" y="609600"/>
            <a:ext cx="11614638" cy="236261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STRUMENTAZIONE</a:t>
            </a:r>
            <a:endParaRPr lang="it-IT" sz="2600" b="1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720DDF68-3157-47AF-8D63-CE48FB3A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374864"/>
            <a:ext cx="3108960" cy="597346"/>
          </a:xfrm>
        </p:spPr>
        <p:txBody>
          <a:bodyPr>
            <a:normAutofit/>
          </a:bodyPr>
          <a:lstStyle/>
          <a:p>
            <a:r>
              <a:rPr lang="en-US" sz="1800" dirty="0"/>
              <a:t>virtualizzazione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CE5E82A-3539-4C00-A4E1-8B88C3F90B1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399" y="2973117"/>
            <a:ext cx="2243002" cy="2108837"/>
          </a:xfrm>
          <a:prstGeom prst="rect">
            <a:avLst/>
          </a:prstGeom>
          <a:noFill/>
        </p:spPr>
      </p:pic>
      <p:pic>
        <p:nvPicPr>
          <p:cNvPr id="6" name="Immagine 5" descr="Kali Linux - Aggregatore GNU/Linux e dintorni">
            <a:extLst>
              <a:ext uri="{FF2B5EF4-FFF2-40B4-BE49-F238E27FC236}">
                <a16:creationId xmlns:a16="http://schemas.microsoft.com/office/drawing/2014/main" id="{37B312DD-1B02-4A00-88B4-AF782BE8EB5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0756" y="4616431"/>
            <a:ext cx="2342956" cy="1670165"/>
          </a:xfrm>
          <a:prstGeom prst="rect">
            <a:avLst/>
          </a:prstGeom>
          <a:noFill/>
        </p:spPr>
      </p:pic>
      <p:pic>
        <p:nvPicPr>
          <p:cNvPr id="4098" name="Picture 2" descr="Our New Logo - VulnHub Blog">
            <a:extLst>
              <a:ext uri="{FF2B5EF4-FFF2-40B4-BE49-F238E27FC236}">
                <a16:creationId xmlns:a16="http://schemas.microsoft.com/office/drawing/2014/main" id="{86D30DA5-8B11-4803-90FA-C57897F5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6355" y="3183430"/>
            <a:ext cx="2243002" cy="168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4101">
            <a:extLst>
              <a:ext uri="{FF2B5EF4-FFF2-40B4-BE49-F238E27FC236}">
                <a16:creationId xmlns:a16="http://schemas.microsoft.com/office/drawing/2014/main" id="{A29885C3-601F-4776-8D91-55A88F738247}"/>
              </a:ext>
            </a:extLst>
          </p:cNvPr>
          <p:cNvSpPr txBox="1">
            <a:spLocks/>
          </p:cNvSpPr>
          <p:nvPr/>
        </p:nvSpPr>
        <p:spPr>
          <a:xfrm>
            <a:off x="4560570" y="3816802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Macchina attacante</a:t>
            </a:r>
          </a:p>
        </p:txBody>
      </p:sp>
      <p:sp>
        <p:nvSpPr>
          <p:cNvPr id="17" name="Content Placeholder 4101">
            <a:extLst>
              <a:ext uri="{FF2B5EF4-FFF2-40B4-BE49-F238E27FC236}">
                <a16:creationId xmlns:a16="http://schemas.microsoft.com/office/drawing/2014/main" id="{248E7B44-499A-40AB-B5AB-E342695A41AF}"/>
              </a:ext>
            </a:extLst>
          </p:cNvPr>
          <p:cNvSpPr txBox="1">
            <a:spLocks/>
          </p:cNvSpPr>
          <p:nvPr/>
        </p:nvSpPr>
        <p:spPr>
          <a:xfrm>
            <a:off x="8351935" y="2374864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Asset vulnerabile</a:t>
            </a:r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D3C25089-B331-4A4B-9B5C-953CE2E46FE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232401" y="4027536"/>
            <a:ext cx="1468355" cy="1423978"/>
          </a:xfrm>
          <a:prstGeom prst="bentConnector3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68A71CF3-57ED-463E-9194-0159D6A81D2D}"/>
              </a:ext>
            </a:extLst>
          </p:cNvPr>
          <p:cNvCxnSpPr>
            <a:stCxn id="4098" idx="1"/>
            <a:endCxn id="6" idx="3"/>
          </p:cNvCxnSpPr>
          <p:nvPr/>
        </p:nvCxnSpPr>
        <p:spPr>
          <a:xfrm rot="10800000" flipV="1">
            <a:off x="7043713" y="4027534"/>
            <a:ext cx="1452643" cy="14239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Elemento grafico 22" descr="Rinchiudere">
            <a:extLst>
              <a:ext uri="{FF2B5EF4-FFF2-40B4-BE49-F238E27FC236}">
                <a16:creationId xmlns:a16="http://schemas.microsoft.com/office/drawing/2014/main" id="{869E6DED-81C1-4799-84F4-89ADCCE91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4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1F6BF-157D-4CB1-882A-83C921FD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2" y="-15064"/>
            <a:ext cx="11614638" cy="236261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STRUMENTAZIONE</a:t>
            </a:r>
            <a:endParaRPr lang="it-IT" sz="2600" b="1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720DDF68-3157-47AF-8D63-CE48FB3A9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958" y="1138673"/>
            <a:ext cx="3108960" cy="597346"/>
          </a:xfrm>
        </p:spPr>
        <p:txBody>
          <a:bodyPr>
            <a:normAutofit/>
          </a:bodyPr>
          <a:lstStyle/>
          <a:p>
            <a:r>
              <a:rPr lang="en-US" sz="1800" dirty="0" err="1"/>
              <a:t>nmap</a:t>
            </a:r>
            <a:endParaRPr lang="en-US" sz="1800" dirty="0"/>
          </a:p>
        </p:txBody>
      </p:sp>
      <p:sp>
        <p:nvSpPr>
          <p:cNvPr id="16" name="Content Placeholder 4101">
            <a:extLst>
              <a:ext uri="{FF2B5EF4-FFF2-40B4-BE49-F238E27FC236}">
                <a16:creationId xmlns:a16="http://schemas.microsoft.com/office/drawing/2014/main" id="{A29885C3-601F-4776-8D91-55A88F738247}"/>
              </a:ext>
            </a:extLst>
          </p:cNvPr>
          <p:cNvSpPr txBox="1">
            <a:spLocks/>
          </p:cNvSpPr>
          <p:nvPr/>
        </p:nvSpPr>
        <p:spPr>
          <a:xfrm>
            <a:off x="9425475" y="1138673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wpscan</a:t>
            </a:r>
            <a:endParaRPr lang="en-US" sz="1800" dirty="0"/>
          </a:p>
        </p:txBody>
      </p:sp>
      <p:sp>
        <p:nvSpPr>
          <p:cNvPr id="17" name="Content Placeholder 4101">
            <a:extLst>
              <a:ext uri="{FF2B5EF4-FFF2-40B4-BE49-F238E27FC236}">
                <a16:creationId xmlns:a16="http://schemas.microsoft.com/office/drawing/2014/main" id="{248E7B44-499A-40AB-B5AB-E342695A41AF}"/>
              </a:ext>
            </a:extLst>
          </p:cNvPr>
          <p:cNvSpPr txBox="1">
            <a:spLocks/>
          </p:cNvSpPr>
          <p:nvPr/>
        </p:nvSpPr>
        <p:spPr>
          <a:xfrm>
            <a:off x="9425475" y="4577326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cewl</a:t>
            </a:r>
            <a:endParaRPr lang="en-US" sz="1800" dirty="0"/>
          </a:p>
        </p:txBody>
      </p:sp>
      <p:sp>
        <p:nvSpPr>
          <p:cNvPr id="10" name="Content Placeholder 4101">
            <a:extLst>
              <a:ext uri="{FF2B5EF4-FFF2-40B4-BE49-F238E27FC236}">
                <a16:creationId xmlns:a16="http://schemas.microsoft.com/office/drawing/2014/main" id="{5C58D4E1-D0C0-4793-9B5C-B573DFF01F55}"/>
              </a:ext>
            </a:extLst>
          </p:cNvPr>
          <p:cNvSpPr txBox="1">
            <a:spLocks/>
          </p:cNvSpPr>
          <p:nvPr/>
        </p:nvSpPr>
        <p:spPr>
          <a:xfrm>
            <a:off x="1381958" y="4577326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metasploit</a:t>
            </a:r>
            <a:endParaRPr lang="en-US" sz="1800" dirty="0"/>
          </a:p>
        </p:txBody>
      </p:sp>
      <p:pic>
        <p:nvPicPr>
          <p:cNvPr id="11" name="Immagine 10" descr="Kali Linux - Aggregatore GNU/Linux e dintorni">
            <a:extLst>
              <a:ext uri="{FF2B5EF4-FFF2-40B4-BE49-F238E27FC236}">
                <a16:creationId xmlns:a16="http://schemas.microsoft.com/office/drawing/2014/main" id="{A6B28068-3F93-4AD1-9089-4439C52A4C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5987" y="3206604"/>
            <a:ext cx="2342956" cy="1670165"/>
          </a:xfrm>
          <a:prstGeom prst="rect">
            <a:avLst/>
          </a:prstGeom>
          <a:noFill/>
        </p:spPr>
      </p:pic>
      <p:sp>
        <p:nvSpPr>
          <p:cNvPr id="12" name="Content Placeholder 4101">
            <a:extLst>
              <a:ext uri="{FF2B5EF4-FFF2-40B4-BE49-F238E27FC236}">
                <a16:creationId xmlns:a16="http://schemas.microsoft.com/office/drawing/2014/main" id="{D0A7B247-95BE-4974-B2AD-C3261ECCABE2}"/>
              </a:ext>
            </a:extLst>
          </p:cNvPr>
          <p:cNvSpPr txBox="1">
            <a:spLocks/>
          </p:cNvSpPr>
          <p:nvPr/>
        </p:nvSpPr>
        <p:spPr>
          <a:xfrm>
            <a:off x="5151666" y="2515840"/>
            <a:ext cx="3108960" cy="59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Dc-2</a:t>
            </a:r>
          </a:p>
        </p:txBody>
      </p:sp>
      <p:pic>
        <p:nvPicPr>
          <p:cNvPr id="5122" name="Picture 2" descr="Eğitim – İleri Seviye Ağ Tarama ve Servis Tespit Yöntemleri ...">
            <a:extLst>
              <a:ext uri="{FF2B5EF4-FFF2-40B4-BE49-F238E27FC236}">
                <a16:creationId xmlns:a16="http://schemas.microsoft.com/office/drawing/2014/main" id="{D8FFD1DF-D7DF-4A2E-9603-6F2C4B31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58" y="1567214"/>
            <a:ext cx="1560664" cy="15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PScan a WordPress Vulnerability Scanner">
            <a:extLst>
              <a:ext uri="{FF2B5EF4-FFF2-40B4-BE49-F238E27FC236}">
                <a16:creationId xmlns:a16="http://schemas.microsoft.com/office/drawing/2014/main" id="{FB8B0638-0824-42BD-A612-8180D217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98" y="1575359"/>
            <a:ext cx="1581244" cy="15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eWL - Custom Word List Generator - Effect Hacking">
            <a:extLst>
              <a:ext uri="{FF2B5EF4-FFF2-40B4-BE49-F238E27FC236}">
                <a16:creationId xmlns:a16="http://schemas.microsoft.com/office/drawing/2014/main" id="{B93EB43A-6A33-4287-A50B-606990B8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078" y="5395284"/>
            <a:ext cx="2150966" cy="11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 descr="Hack iOS iPhone iPad con Metasploit usando Kali Linux">
            <a:extLst>
              <a:ext uri="{FF2B5EF4-FFF2-40B4-BE49-F238E27FC236}">
                <a16:creationId xmlns:a16="http://schemas.microsoft.com/office/drawing/2014/main" id="{21FA1F9F-CCCD-4AE7-96B1-766AC8B2734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58" y="5395284"/>
            <a:ext cx="2150966" cy="1211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8BAB7203-6E06-43CC-B114-97DBF0B07F1D}"/>
              </a:ext>
            </a:extLst>
          </p:cNvPr>
          <p:cNvCxnSpPr>
            <a:stCxn id="5122" idx="3"/>
            <a:endCxn id="11" idx="1"/>
          </p:cNvCxnSpPr>
          <p:nvPr/>
        </p:nvCxnSpPr>
        <p:spPr>
          <a:xfrm>
            <a:off x="2942622" y="2347546"/>
            <a:ext cx="1983365" cy="1694141"/>
          </a:xfrm>
          <a:prstGeom prst="curvedConnector3">
            <a:avLst/>
          </a:prstGeom>
          <a:ln w="9525" cap="flat" cmpd="sng" algn="ctr">
            <a:solidFill>
              <a:srgbClr val="ECECE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5990162B-08E4-45FC-990C-DB7053817B64}"/>
              </a:ext>
            </a:extLst>
          </p:cNvPr>
          <p:cNvCxnSpPr>
            <a:stCxn id="11" idx="2"/>
            <a:endCxn id="18" idx="3"/>
          </p:cNvCxnSpPr>
          <p:nvPr/>
        </p:nvCxnSpPr>
        <p:spPr>
          <a:xfrm rot="5400000">
            <a:off x="4253094" y="4156600"/>
            <a:ext cx="1124202" cy="2564541"/>
          </a:xfrm>
          <a:prstGeom prst="curvedConnector2">
            <a:avLst/>
          </a:prstGeom>
          <a:ln w="9525" cap="flat" cmpd="sng" algn="ctr">
            <a:solidFill>
              <a:srgbClr val="ECECE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6D7AE23A-D03A-4573-9DD5-DEF267F618A3}"/>
              </a:ext>
            </a:extLst>
          </p:cNvPr>
          <p:cNvCxnSpPr>
            <a:stCxn id="11" idx="3"/>
            <a:endCxn id="5126" idx="1"/>
          </p:cNvCxnSpPr>
          <p:nvPr/>
        </p:nvCxnSpPr>
        <p:spPr>
          <a:xfrm>
            <a:off x="7268943" y="4041687"/>
            <a:ext cx="1390135" cy="1923575"/>
          </a:xfrm>
          <a:prstGeom prst="curvedConnector3">
            <a:avLst/>
          </a:prstGeom>
          <a:ln w="9525" cap="flat" cmpd="sng" algn="ctr">
            <a:solidFill>
              <a:srgbClr val="ECECE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9190C317-CE4D-4F23-91DA-D16539B080C7}"/>
              </a:ext>
            </a:extLst>
          </p:cNvPr>
          <p:cNvCxnSpPr>
            <a:stCxn id="11" idx="0"/>
          </p:cNvCxnSpPr>
          <p:nvPr/>
        </p:nvCxnSpPr>
        <p:spPr>
          <a:xfrm rot="5400000" flipH="1" flipV="1">
            <a:off x="7195599" y="1249412"/>
            <a:ext cx="859058" cy="3055327"/>
          </a:xfrm>
          <a:prstGeom prst="curvedConnector2">
            <a:avLst/>
          </a:prstGeom>
          <a:ln w="9525" cap="flat" cmpd="sng" algn="ctr">
            <a:solidFill>
              <a:srgbClr val="ECECE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Elemento grafico 25" descr="Rinchiudere">
            <a:extLst>
              <a:ext uri="{FF2B5EF4-FFF2-40B4-BE49-F238E27FC236}">
                <a16:creationId xmlns:a16="http://schemas.microsoft.com/office/drawing/2014/main" id="{BDC5AFA8-44A1-4B13-A24C-75CB61786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7FF182-4AD9-43BD-A4B3-14DF6A50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094" y="2745721"/>
            <a:ext cx="3279809" cy="285497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Information gathering;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Target discovery;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Enumerating target;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Vulnerability mapping;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Target exploitation;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Privilege escalation;</a:t>
            </a:r>
          </a:p>
          <a:p>
            <a:pPr lvl="0">
              <a:spcBef>
                <a:spcPts val="0"/>
              </a:spcBef>
              <a:spcAft>
                <a:spcPts val="100"/>
              </a:spcAft>
            </a:pPr>
            <a:r>
              <a:rPr lang="it-IT" dirty="0">
                <a:effectLst/>
              </a:rPr>
              <a:t>Maintaining access;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TIPICHE FASI DI UN PENETRATION TESTING</a:t>
            </a:r>
          </a:p>
        </p:txBody>
      </p:sp>
      <p:pic>
        <p:nvPicPr>
          <p:cNvPr id="5" name="Elemento grafico 4" descr="Rinchiudere">
            <a:extLst>
              <a:ext uri="{FF2B5EF4-FFF2-40B4-BE49-F238E27FC236}">
                <a16:creationId xmlns:a16="http://schemas.microsoft.com/office/drawing/2014/main" id="{86A2CFCD-CABA-4C28-81DF-978F42FB2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 dirty="0"/>
              <a:t>metodologie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3B01D09-7C54-4576-817C-782845F3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9" y="3325730"/>
            <a:ext cx="3048000" cy="1874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1. Information Gathering</a:t>
            </a:r>
          </a:p>
        </p:txBody>
      </p:sp>
      <p:pic>
        <p:nvPicPr>
          <p:cNvPr id="7" name="Elemento grafico 6" descr="Occhio">
            <a:extLst>
              <a:ext uri="{FF2B5EF4-FFF2-40B4-BE49-F238E27FC236}">
                <a16:creationId xmlns:a16="http://schemas.microsoft.com/office/drawing/2014/main" id="{96B1707E-8889-4E87-9780-E3341351C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2219206"/>
            <a:ext cx="914400" cy="914400"/>
          </a:xfrm>
          <a:prstGeom prst="rect">
            <a:avLst/>
          </a:prstGeom>
        </p:spPr>
      </p:pic>
      <p:pic>
        <p:nvPicPr>
          <p:cNvPr id="8" name="Elemento grafico 7" descr="Rinchiudere">
            <a:extLst>
              <a:ext uri="{FF2B5EF4-FFF2-40B4-BE49-F238E27FC236}">
                <a16:creationId xmlns:a16="http://schemas.microsoft.com/office/drawing/2014/main" id="{8D1A3CB6-85E8-45F1-856D-6E22D0CD5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2. TARGET DISCOVERY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69592D5-601E-4CBB-BFBA-487F2A2565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259" y="2667000"/>
            <a:ext cx="7876308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Elemento grafico 8" descr="Tiro a segno">
            <a:extLst>
              <a:ext uri="{FF2B5EF4-FFF2-40B4-BE49-F238E27FC236}">
                <a16:creationId xmlns:a16="http://schemas.microsoft.com/office/drawing/2014/main" id="{12879C7B-44C7-4BDF-A9D1-6B17D203F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3930" y="3771900"/>
            <a:ext cx="914400" cy="914400"/>
          </a:xfrm>
          <a:prstGeom prst="rect">
            <a:avLst/>
          </a:prstGeom>
        </p:spPr>
      </p:pic>
      <p:pic>
        <p:nvPicPr>
          <p:cNvPr id="12" name="Elemento grafico 11" descr="Rinchiudere">
            <a:extLst>
              <a:ext uri="{FF2B5EF4-FFF2-40B4-BE49-F238E27FC236}">
                <a16:creationId xmlns:a16="http://schemas.microsoft.com/office/drawing/2014/main" id="{7980CDE5-4363-4C4F-9227-CC981B6A0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97DD78-C7D9-4DF8-A142-9A18288A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691415"/>
            <a:ext cx="10913850" cy="966335"/>
          </a:xfrm>
        </p:spPr>
        <p:txBody>
          <a:bodyPr/>
          <a:lstStyle/>
          <a:p>
            <a:pPr algn="ctr"/>
            <a:r>
              <a:rPr lang="it-IT" b="1"/>
              <a:t>metodologie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7D0D73-90BD-4488-A174-B34BA3926F29}"/>
              </a:ext>
            </a:extLst>
          </p:cNvPr>
          <p:cNvSpPr txBox="1"/>
          <p:nvPr/>
        </p:nvSpPr>
        <p:spPr>
          <a:xfrm>
            <a:off x="3273668" y="1657750"/>
            <a:ext cx="564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3. ENUMERATING TARGET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9450650-26A5-4902-8D65-74F68B9A98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17" y="2234311"/>
            <a:ext cx="4830733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7FCC698-03A4-43DF-8D87-786A1E05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91" y="2971072"/>
            <a:ext cx="3639058" cy="160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93DDD554-6F81-4D73-85A1-12F7B49E5689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5400000" flipH="1" flipV="1">
            <a:off x="5957207" y="1994199"/>
            <a:ext cx="777489" cy="5951136"/>
          </a:xfrm>
          <a:prstGeom prst="curvedConnector3">
            <a:avLst>
              <a:gd name="adj1" fmla="val -29402"/>
            </a:avLst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B3292831-62D7-4C2F-839B-9903ABC74BAA}"/>
              </a:ext>
            </a:extLst>
          </p:cNvPr>
          <p:cNvCxnSpPr/>
          <p:nvPr/>
        </p:nvCxnSpPr>
        <p:spPr>
          <a:xfrm>
            <a:off x="11141049" y="3776047"/>
            <a:ext cx="1050951" cy="189284"/>
          </a:xfrm>
          <a:prstGeom prst="curvedConnector3">
            <a:avLst/>
          </a:prstGeom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Elemento grafico 20" descr="Rinchiudere">
            <a:extLst>
              <a:ext uri="{FF2B5EF4-FFF2-40B4-BE49-F238E27FC236}">
                <a16:creationId xmlns:a16="http://schemas.microsoft.com/office/drawing/2014/main" id="{56700906-8F79-4343-9B80-E233E1B51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5245" y="48199"/>
            <a:ext cx="347455" cy="3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216</Words>
  <Application>Microsoft Office PowerPoint</Application>
  <PresentationFormat>Widescreen</PresentationFormat>
  <Paragraphs>81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Times New Roman</vt:lpstr>
      <vt:lpstr>Rete</vt:lpstr>
      <vt:lpstr>DC - 2</vt:lpstr>
      <vt:lpstr>Scopo del progetto</vt:lpstr>
      <vt:lpstr>fasi PRINCIPALI</vt:lpstr>
      <vt:lpstr>STRUMENTAZIONE</vt:lpstr>
      <vt:lpstr>STRUMENTAZIONE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metodologie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 - 2</dc:title>
  <dc:creator>Luca Izzo</dc:creator>
  <cp:lastModifiedBy>Luca Izzo</cp:lastModifiedBy>
  <cp:revision>6</cp:revision>
  <dcterms:created xsi:type="dcterms:W3CDTF">2020-04-12T14:13:06Z</dcterms:created>
  <dcterms:modified xsi:type="dcterms:W3CDTF">2020-04-12T14:43:49Z</dcterms:modified>
</cp:coreProperties>
</file>